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82" r:id="rId2"/>
    <p:sldId id="283" r:id="rId3"/>
    <p:sldId id="506" r:id="rId4"/>
    <p:sldId id="507" r:id="rId5"/>
    <p:sldId id="508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2"/>
  </p:normalViewPr>
  <p:slideViewPr>
    <p:cSldViewPr snapToGrid="0" snapToObjects="1">
      <p:cViewPr varScale="1">
        <p:scale>
          <a:sx n="142" d="100"/>
          <a:sy n="142" d="100"/>
        </p:scale>
        <p:origin x="2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1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6.png>
</file>

<file path=ppt/media/image8.png>
</file>

<file path=ppt/media/image9.png>
</file>

<file path=ppt/media/media1.avi>
</file>

<file path=ppt/media/media2.avi>
</file>

<file path=ppt/media/media3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F3A803-A045-354B-887A-01433CE46FC2}" type="datetime1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621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B33C1D-C2E2-1049-AA3F-CD6E91052752}" type="datetime1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21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91AD68-B60C-4542-BDDD-2074DE6DE828}" type="datetime1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65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60495"/>
            <a:ext cx="10972800" cy="3965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BD04BF-9DC2-6341-92B2-BD109A2EF3B1}" type="datetime1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96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FFBC7-3028-644D-986B-D9855CB74B38}" type="datetime1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686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3B8AE4-01F5-CC42-9C62-61BC6528368B}" type="datetime1">
              <a:rPr lang="en-US" smtClean="0"/>
              <a:t>2/11/20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710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E49314-4A78-2444-9569-44EB70168344}" type="datetime1">
              <a:rPr lang="en-US" smtClean="0"/>
              <a:t>2/11/20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757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C22837-4683-B242-B000-BCEE30621787}" type="datetime1">
              <a:rPr lang="en-US" smtClean="0"/>
              <a:t>2/11/20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6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DAE926-7EF1-0B40-B57E-417D188A609C}" type="datetime1">
              <a:rPr lang="en-US" smtClean="0"/>
              <a:t>2/11/20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16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8D107B-B9C7-5B41-A168-55258AB95F52}" type="datetime1">
              <a:rPr lang="en-US" smtClean="0"/>
              <a:t>2/11/20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62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92D36-EE82-3142-B011-9831FB5E702F}" type="datetime1">
              <a:rPr lang="en-US" smtClean="0"/>
              <a:t>2/11/20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15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4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1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EE08B4B-7256-494F-A90D-3891BD685F4A}" type="datetime1">
              <a:rPr lang="en-US" smtClean="0"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432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media" Target="../media/media2.avi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video" Target="../media/media3.avi"/><Relationship Id="rId5" Type="http://schemas.microsoft.com/office/2007/relationships/media" Target="../media/media3.avi"/><Relationship Id="rId10" Type="http://schemas.openxmlformats.org/officeDocument/2006/relationships/image" Target="../media/image21.png"/><Relationship Id="rId4" Type="http://schemas.openxmlformats.org/officeDocument/2006/relationships/video" Target="../media/media2.avi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6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5.emf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5.emf"/><Relationship Id="rId4" Type="http://schemas.openxmlformats.org/officeDocument/2006/relationships/image" Target="../media/image4.emf"/><Relationship Id="rId9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CEBA0-F4FB-0048-8F3D-BD218463FF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Thermo-Mechanics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8DE25D-10FF-1D41-9E49-CCD029714F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 591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8EED92-2B94-B04B-ACF3-199640B4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E82176-A547-F94B-AC51-D6E9C882CB8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37194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5962A-35BB-694D-82D5-03EE338A5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1D thermomechanics problem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E9D10-B6CC-C846-8BF6-D5F2595EC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3322447"/>
            <a:ext cx="10972800" cy="2803717"/>
          </a:xfrm>
        </p:spPr>
        <p:txBody>
          <a:bodyPr/>
          <a:lstStyle/>
          <a:p>
            <a:r>
              <a:rPr lang="en-US" dirty="0"/>
              <a:t>The initial temperature is set to 273 K</a:t>
            </a:r>
          </a:p>
          <a:p>
            <a:r>
              <a:rPr lang="en-US" dirty="0"/>
              <a:t>We will take 50 time steps of 0.5 s</a:t>
            </a:r>
          </a:p>
          <a:p>
            <a:r>
              <a:rPr lang="en-US" dirty="0"/>
              <a:t>The full power of Q = 450 begins at time t = 0.</a:t>
            </a:r>
          </a:p>
          <a:p>
            <a:r>
              <a:rPr lang="en-US" dirty="0"/>
              <a:t>UO</a:t>
            </a:r>
            <a:r>
              <a:rPr lang="en-US" baseline="-25000" dirty="0"/>
              <a:t>2</a:t>
            </a:r>
            <a:r>
              <a:rPr lang="en-US" dirty="0"/>
              <a:t> material properties are used for both the thermal and mechanics equations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91565D-DFBB-7249-889F-09B0E56D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E3A06F0-6A65-4F44-8013-B16353B97CC9}"/>
              </a:ext>
            </a:extLst>
          </p:cNvPr>
          <p:cNvGrpSpPr/>
          <p:nvPr/>
        </p:nvGrpSpPr>
        <p:grpSpPr>
          <a:xfrm>
            <a:off x="3671662" y="2160495"/>
            <a:ext cx="3944913" cy="911639"/>
            <a:chOff x="2957554" y="1819492"/>
            <a:chExt cx="3944913" cy="911639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D647CD34-1E9D-DD4E-BFF9-49C64B7600B1}"/>
                </a:ext>
              </a:extLst>
            </p:cNvPr>
            <p:cNvCxnSpPr/>
            <p:nvPr/>
          </p:nvCxnSpPr>
          <p:spPr>
            <a:xfrm>
              <a:off x="4025972" y="1918574"/>
              <a:ext cx="0" cy="729598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F3056618-7B08-4247-A1F2-FCA0468CD5E9}"/>
                </a:ext>
              </a:extLst>
            </p:cNvPr>
            <p:cNvCxnSpPr/>
            <p:nvPr/>
          </p:nvCxnSpPr>
          <p:spPr>
            <a:xfrm flipV="1">
              <a:off x="4025972" y="2251847"/>
              <a:ext cx="18013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A397693-A0AB-EB4E-90A4-2CF28A10C315}"/>
                </a:ext>
              </a:extLst>
            </p:cNvPr>
            <p:cNvCxnSpPr/>
            <p:nvPr/>
          </p:nvCxnSpPr>
          <p:spPr>
            <a:xfrm flipH="1">
              <a:off x="4025972" y="2440277"/>
              <a:ext cx="360979" cy="0"/>
            </a:xfrm>
            <a:prstGeom prst="line">
              <a:avLst/>
            </a:prstGeom>
            <a:ln>
              <a:prstDash val="solid"/>
              <a:headEnd type="arrow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AF3BAE7-F2DF-F54C-949B-650C852C1A00}"/>
                </a:ext>
              </a:extLst>
            </p:cNvPr>
            <p:cNvSpPr txBox="1"/>
            <p:nvPr/>
          </p:nvSpPr>
          <p:spPr>
            <a:xfrm>
              <a:off x="4025972" y="2361799"/>
              <a:ext cx="5584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794ED66-9621-504F-987B-2BEEB2687FB5}"/>
                </a:ext>
              </a:extLst>
            </p:cNvPr>
            <p:cNvSpPr txBox="1"/>
            <p:nvPr/>
          </p:nvSpPr>
          <p:spPr>
            <a:xfrm>
              <a:off x="4656437" y="1819492"/>
              <a:ext cx="7925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R</a:t>
              </a:r>
              <a:r>
                <a:rPr lang="en-US" baseline="-25000" dirty="0" err="1"/>
                <a:t>f</a:t>
              </a:r>
              <a:endParaRPr lang="en-US" baseline="-250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D6FF235-F268-544C-B2D2-B7B99DDCE872}"/>
                </a:ext>
              </a:extLst>
            </p:cNvPr>
            <p:cNvSpPr txBox="1"/>
            <p:nvPr/>
          </p:nvSpPr>
          <p:spPr>
            <a:xfrm>
              <a:off x="2957554" y="1936195"/>
              <a:ext cx="106841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err="1"/>
                <a:t>dT</a:t>
              </a:r>
              <a:r>
                <a:rPr lang="en-US" dirty="0"/>
                <a:t>/</a:t>
              </a:r>
              <a:r>
                <a:rPr lang="en-US" dirty="0" err="1"/>
                <a:t>dr</a:t>
              </a:r>
              <a:r>
                <a:rPr lang="en-US" dirty="0"/>
                <a:t> = 0</a:t>
              </a:r>
            </a:p>
            <a:p>
              <a:pPr algn="r"/>
              <a:r>
                <a:rPr lang="en-US" dirty="0" err="1"/>
                <a:t>u</a:t>
              </a:r>
              <a:r>
                <a:rPr lang="en-US" baseline="-25000" dirty="0" err="1"/>
                <a:t>r</a:t>
              </a:r>
              <a:r>
                <a:rPr lang="en-US" dirty="0"/>
                <a:t> = 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FDA636-37DE-9A43-8137-4043491BC71E}"/>
                </a:ext>
              </a:extLst>
            </p:cNvPr>
            <p:cNvSpPr txBox="1"/>
            <p:nvPr/>
          </p:nvSpPr>
          <p:spPr>
            <a:xfrm>
              <a:off x="5692197" y="1935470"/>
              <a:ext cx="12102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err="1"/>
                <a:t>T</a:t>
              </a:r>
              <a:r>
                <a:rPr lang="en-US" baseline="-25000" dirty="0" err="1"/>
                <a:t>r</a:t>
              </a:r>
              <a:r>
                <a:rPr lang="en-US" dirty="0"/>
                <a:t> = </a:t>
              </a:r>
              <a:r>
                <a:rPr lang="en-US" dirty="0" err="1"/>
                <a:t>T</a:t>
              </a:r>
              <a:r>
                <a:rPr lang="en-US" baseline="-25000" dirty="0" err="1"/>
                <a:t>s</a:t>
              </a:r>
              <a:endParaRPr lang="en-US" baseline="-25000" dirty="0"/>
            </a:p>
            <a:p>
              <a:pPr algn="r"/>
              <a:r>
                <a:rPr lang="en-US" dirty="0" err="1"/>
                <a:t>du</a:t>
              </a:r>
              <a:r>
                <a:rPr lang="en-US" baseline="-25000" dirty="0" err="1"/>
                <a:t>r</a:t>
              </a:r>
              <a:r>
                <a:rPr lang="en-US" dirty="0"/>
                <a:t>/</a:t>
              </a:r>
              <a:r>
                <a:rPr lang="en-US" dirty="0" err="1"/>
                <a:t>dr</a:t>
              </a:r>
              <a:r>
                <a:rPr lang="en-US" dirty="0"/>
                <a:t> =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3092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32241C-BFF1-7E4D-AA62-A546B3807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8" name="1D_rod_thermomechanics_hoop_stress.avi">
            <a:hlinkClick r:id="" action="ppaction://media"/>
            <a:extLst>
              <a:ext uri="{FF2B5EF4-FFF2-40B4-BE49-F238E27FC236}">
                <a16:creationId xmlns:a16="http://schemas.microsoft.com/office/drawing/2014/main" id="{EDB8944B-E002-4849-B853-B6FA158596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439187" y="4479304"/>
            <a:ext cx="7100738" cy="2332396"/>
          </a:xfrm>
          <a:prstGeom prst="rect">
            <a:avLst/>
          </a:prstGeom>
        </p:spPr>
      </p:pic>
      <p:pic>
        <p:nvPicPr>
          <p:cNvPr id="9" name="1D_rod_thermomechanics_disp_r.avi">
            <a:hlinkClick r:id="" action="ppaction://media"/>
            <a:extLst>
              <a:ext uri="{FF2B5EF4-FFF2-40B4-BE49-F238E27FC236}">
                <a16:creationId xmlns:a16="http://schemas.microsoft.com/office/drawing/2014/main" id="{7EE7F7B4-F0B5-A541-A617-FCC409E9F7F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439187" y="2503249"/>
            <a:ext cx="7100738" cy="2332395"/>
          </a:xfrm>
          <a:prstGeom prst="rect">
            <a:avLst/>
          </a:prstGeom>
        </p:spPr>
      </p:pic>
      <p:pic>
        <p:nvPicPr>
          <p:cNvPr id="10" name="1D_rod_thermomechanics_T.avi">
            <a:hlinkClick r:id="" action="ppaction://media"/>
            <a:extLst>
              <a:ext uri="{FF2B5EF4-FFF2-40B4-BE49-F238E27FC236}">
                <a16:creationId xmlns:a16="http://schemas.microsoft.com/office/drawing/2014/main" id="{5E9A1021-FB6C-4F46-85CB-806F0A4DAD53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39187" y="527194"/>
            <a:ext cx="7100738" cy="233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6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6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37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6A359-49A4-764A-9F23-75415DA25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Comparison to analytical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649A6-A0E3-F74C-B165-131B06A9A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698603" cy="3965670"/>
          </a:xfrm>
        </p:spPr>
        <p:txBody>
          <a:bodyPr/>
          <a:lstStyle/>
          <a:p>
            <a:r>
              <a:rPr lang="en-US" dirty="0"/>
              <a:t>If we use a constant thermal conductivity, analytical 1D model matches very well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When k is a function of temperature, there is a difference between the FEM and analytical stress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6DBADC-CDD6-674D-93D5-348253965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2DD2DA-A49E-2E47-903A-E1E50B279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0067" y="900114"/>
            <a:ext cx="3752333" cy="28142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A97D8E-85EE-8244-BB27-F22BDE95C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066" y="3714364"/>
            <a:ext cx="3752333" cy="281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51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C442D-B985-9E44-ADBB-3882D4169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various available tools for solving coupled thermomechanical problems with FEM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4E2D1-032E-A24E-B89C-DFB5C4B53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Commercial tools</a:t>
            </a:r>
          </a:p>
          <a:p>
            <a:pPr lvl="1"/>
            <a:r>
              <a:rPr lang="en-US" dirty="0"/>
              <a:t>ABAQUS</a:t>
            </a:r>
          </a:p>
          <a:p>
            <a:pPr lvl="1"/>
            <a:r>
              <a:rPr lang="en-US" dirty="0"/>
              <a:t>ANSYS</a:t>
            </a:r>
          </a:p>
          <a:p>
            <a:pPr lvl="1"/>
            <a:r>
              <a:rPr lang="en-US" dirty="0"/>
              <a:t>COMSOL</a:t>
            </a:r>
          </a:p>
          <a:p>
            <a:r>
              <a:rPr lang="en-US" dirty="0"/>
              <a:t>Open source</a:t>
            </a:r>
          </a:p>
          <a:p>
            <a:pPr lvl="1"/>
            <a:r>
              <a:rPr lang="en-US" dirty="0"/>
              <a:t>MOOSE </a:t>
            </a:r>
          </a:p>
          <a:p>
            <a:r>
              <a:rPr lang="en-US" dirty="0"/>
              <a:t>NRC-based</a:t>
            </a:r>
          </a:p>
          <a:p>
            <a:pPr lvl="1"/>
            <a:r>
              <a:rPr lang="en-US" dirty="0"/>
              <a:t>FRAPCON/FRAPTRAN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0B8392-FBE0-F645-87F7-D47C3C4CD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5E10AA-0C9C-6242-876D-0D3B50C27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390" y="4492168"/>
            <a:ext cx="2317229" cy="1633997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BC1A68B-97D7-0C4E-8D51-52042F133B58}"/>
              </a:ext>
            </a:extLst>
          </p:cNvPr>
          <p:cNvGrpSpPr/>
          <p:nvPr/>
        </p:nvGrpSpPr>
        <p:grpSpPr>
          <a:xfrm>
            <a:off x="8322161" y="2198687"/>
            <a:ext cx="2948287" cy="1681557"/>
            <a:chOff x="5650186" y="1629911"/>
            <a:chExt cx="2948287" cy="168155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8E04CB8-01D1-9D4A-B8A7-C70B3192E0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50186" y="1629911"/>
              <a:ext cx="2600054" cy="168155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76B4E23-AA86-4F48-9662-2E553EA7F4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57033" y="1936191"/>
              <a:ext cx="1341440" cy="241224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361F98E-4FF0-1946-B12A-039253E812CE}"/>
              </a:ext>
            </a:extLst>
          </p:cNvPr>
          <p:cNvGrpSpPr/>
          <p:nvPr/>
        </p:nvGrpSpPr>
        <p:grpSpPr>
          <a:xfrm>
            <a:off x="5298366" y="2497626"/>
            <a:ext cx="2551479" cy="1645704"/>
            <a:chOff x="3098707" y="2598744"/>
            <a:chExt cx="2551479" cy="164570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7F2EBD1-B33D-5442-8DA0-26D6680185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98707" y="2598744"/>
              <a:ext cx="2551479" cy="164570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F0A1939-CEBD-0A44-B808-2CFD849527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382219" y="2741261"/>
              <a:ext cx="1826262" cy="166235"/>
            </a:xfrm>
            <a:prstGeom prst="rect">
              <a:avLst/>
            </a:prstGeom>
          </p:spPr>
        </p:pic>
      </p:grpSp>
      <p:pic>
        <p:nvPicPr>
          <p:cNvPr id="12" name="Picture 11" descr="moose.png">
            <a:extLst>
              <a:ext uri="{FF2B5EF4-FFF2-40B4-BE49-F238E27FC236}">
                <a16:creationId xmlns:a16="http://schemas.microsoft.com/office/drawing/2014/main" id="{4FA11361-B8E5-F246-8CA2-9932A066C97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357" y="4815430"/>
            <a:ext cx="2480732" cy="81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7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04C13-427F-984E-BDDE-E15BAB5FB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861DA-8FD5-5048-8610-ADBC9C036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559261-D424-D940-BA8E-753884FA3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58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31832-22FC-3747-BD56-A6D725EB8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6F420-CC55-B34C-AADF-9F0BDBB10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Overviewed thermal expansion</a:t>
            </a:r>
          </a:p>
          <a:p>
            <a:r>
              <a:rPr lang="en-US" dirty="0"/>
              <a:t>Thermal expansion can cause stress when</a:t>
            </a:r>
          </a:p>
          <a:p>
            <a:pPr lvl="1"/>
            <a:r>
              <a:rPr lang="en-US" dirty="0"/>
              <a:t>Deformation is constrained</a:t>
            </a:r>
          </a:p>
          <a:p>
            <a:pPr lvl="1"/>
            <a:r>
              <a:rPr lang="en-US" dirty="0"/>
              <a:t>There are gradients in the expansion coefficient</a:t>
            </a:r>
          </a:p>
          <a:p>
            <a:pPr lvl="1"/>
            <a:r>
              <a:rPr lang="en-US" dirty="0"/>
              <a:t>There is a temperature gradient</a:t>
            </a:r>
          </a:p>
          <a:p>
            <a:r>
              <a:rPr lang="en-US" dirty="0"/>
              <a:t>We have analytical equations for thermal stresses in the cladding and in the fuel</a:t>
            </a:r>
          </a:p>
          <a:p>
            <a:r>
              <a:rPr lang="en-US" dirty="0"/>
              <a:t>Demonstrated need for iteration to obtain steady-state gap thickness</a:t>
            </a:r>
          </a:p>
          <a:p>
            <a:r>
              <a:rPr lang="en-US" dirty="0"/>
              <a:t>Developed 2D-RZ equations for stress and strain for axisymmetric system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88CE8F-B46B-E142-97B6-422D6BE2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428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30622-6846-494D-96AD-4BBCF1586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we can solve the temperature and the displacement vector for the full thermomechanical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13731-D237-6E40-B8E7-DFA382F01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631989"/>
            <a:ext cx="5766486" cy="3494176"/>
          </a:xfrm>
        </p:spPr>
        <p:txBody>
          <a:bodyPr/>
          <a:lstStyle/>
          <a:p>
            <a:r>
              <a:rPr lang="en-US" dirty="0"/>
              <a:t>T impacts the value of </a:t>
            </a:r>
            <a:r>
              <a:rPr lang="en-US" b="1" dirty="0"/>
              <a:t>u</a:t>
            </a:r>
            <a:r>
              <a:rPr lang="en-US" dirty="0"/>
              <a:t> through thermal expansion</a:t>
            </a:r>
          </a:p>
          <a:p>
            <a:r>
              <a:rPr lang="en-US" b="1" dirty="0"/>
              <a:t>u</a:t>
            </a:r>
            <a:r>
              <a:rPr lang="en-US" dirty="0"/>
              <a:t> impacts the value of T through changes in the thickness of the gap</a:t>
            </a:r>
          </a:p>
          <a:p>
            <a:r>
              <a:rPr lang="en-US" dirty="0"/>
              <a:t>The value for T evolves with time</a:t>
            </a:r>
          </a:p>
          <a:p>
            <a:r>
              <a:rPr lang="en-US" dirty="0"/>
              <a:t>The value for </a:t>
            </a:r>
            <a:r>
              <a:rPr lang="en-US" b="1" dirty="0"/>
              <a:t>u</a:t>
            </a:r>
            <a:r>
              <a:rPr lang="en-US" dirty="0"/>
              <a:t> also evolves with time, even though there is not time in its PDE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89F151-E6A0-0448-B236-4E85D18FA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" name="Picture 4" descr="latex-image-1.pdf">
            <a:extLst>
              <a:ext uri="{FF2B5EF4-FFF2-40B4-BE49-F238E27FC236}">
                <a16:creationId xmlns:a16="http://schemas.microsoft.com/office/drawing/2014/main" id="{20B1F5CE-4DCA-9443-8332-BB6C7ED18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7592" y="2245482"/>
            <a:ext cx="2717800" cy="533400"/>
          </a:xfrm>
          <a:prstGeom prst="rect">
            <a:avLst/>
          </a:prstGeom>
        </p:spPr>
      </p:pic>
      <p:pic>
        <p:nvPicPr>
          <p:cNvPr id="6" name="Picture 5" descr="latex-image-1.pdf">
            <a:extLst>
              <a:ext uri="{FF2B5EF4-FFF2-40B4-BE49-F238E27FC236}">
                <a16:creationId xmlns:a16="http://schemas.microsoft.com/office/drawing/2014/main" id="{41C56C1B-77BC-824D-B466-E3E635DA38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8321" y="3720061"/>
            <a:ext cx="1028700" cy="203200"/>
          </a:xfrm>
          <a:prstGeom prst="rect">
            <a:avLst/>
          </a:prstGeom>
        </p:spPr>
      </p:pic>
      <p:pic>
        <p:nvPicPr>
          <p:cNvPr id="7" name="Picture 6" descr="latex-image-1.pdf">
            <a:extLst>
              <a:ext uri="{FF2B5EF4-FFF2-40B4-BE49-F238E27FC236}">
                <a16:creationId xmlns:a16="http://schemas.microsoft.com/office/drawing/2014/main" id="{5B3C5551-3A5E-C045-B6E6-83B8297D2A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9697" y="4143330"/>
            <a:ext cx="2053590" cy="321310"/>
          </a:xfrm>
          <a:prstGeom prst="rect">
            <a:avLst/>
          </a:prstGeom>
        </p:spPr>
      </p:pic>
      <p:pic>
        <p:nvPicPr>
          <p:cNvPr id="8" name="Picture 7" descr="latex-image-1.pdf">
            <a:extLst>
              <a:ext uri="{FF2B5EF4-FFF2-40B4-BE49-F238E27FC236}">
                <a16:creationId xmlns:a16="http://schemas.microsoft.com/office/drawing/2014/main" id="{C7F6208A-9AEF-4147-A40A-40A8A79DC7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1242" y="3107622"/>
            <a:ext cx="2730500" cy="279400"/>
          </a:xfrm>
          <a:prstGeom prst="rect">
            <a:avLst/>
          </a:prstGeom>
        </p:spPr>
      </p:pic>
      <p:pic>
        <p:nvPicPr>
          <p:cNvPr id="9" name="Picture 7" descr="temp_3Dslice.png">
            <a:extLst>
              <a:ext uri="{FF2B5EF4-FFF2-40B4-BE49-F238E27FC236}">
                <a16:creationId xmlns:a16="http://schemas.microsoft.com/office/drawing/2014/main" id="{746AB87E-65F3-E344-90FC-9563BE8239D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038" t="21089" r="40648" b="19846"/>
          <a:stretch>
            <a:fillRect/>
          </a:stretch>
        </p:blipFill>
        <p:spPr bwMode="auto">
          <a:xfrm rot="5400000">
            <a:off x="7844683" y="3672723"/>
            <a:ext cx="1912834" cy="3819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49001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7569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30C99-CAEA-1647-B469-AFE615AEF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Assuming problem is axisymmetric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39D693-1E27-1A46-8EC3-79DA90DC6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5" name="Picture 4" descr="latex-image-1.pdf">
            <a:extLst>
              <a:ext uri="{FF2B5EF4-FFF2-40B4-BE49-F238E27FC236}">
                <a16:creationId xmlns:a16="http://schemas.microsoft.com/office/drawing/2014/main" id="{E2E81AA6-6336-C04D-8271-540F971EF0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55" y="2379700"/>
            <a:ext cx="6057900" cy="622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CB14A1-C1ED-054C-A125-96FE5905C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491" y="3119348"/>
            <a:ext cx="3328293" cy="7223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61BE89-7DCE-FE44-B18C-A2F1EF7442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9769" y="3890395"/>
            <a:ext cx="2527366" cy="810665"/>
          </a:xfrm>
          <a:prstGeom prst="rect">
            <a:avLst/>
          </a:prstGeom>
        </p:spPr>
      </p:pic>
      <p:pic>
        <p:nvPicPr>
          <p:cNvPr id="8" name="Picture 7" descr="latex-image-1.pdf">
            <a:extLst>
              <a:ext uri="{FF2B5EF4-FFF2-40B4-BE49-F238E27FC236}">
                <a16:creationId xmlns:a16="http://schemas.microsoft.com/office/drawing/2014/main" id="{F0222C81-8538-1C4C-A2FF-21D82A608A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7534" y="4183917"/>
            <a:ext cx="2730500" cy="279400"/>
          </a:xfrm>
          <a:prstGeom prst="rect">
            <a:avLst/>
          </a:prstGeom>
        </p:spPr>
      </p:pic>
      <p:pic>
        <p:nvPicPr>
          <p:cNvPr id="9" name="Picture 8" descr="latex-image-1.pdf">
            <a:extLst>
              <a:ext uri="{FF2B5EF4-FFF2-40B4-BE49-F238E27FC236}">
                <a16:creationId xmlns:a16="http://schemas.microsoft.com/office/drawing/2014/main" id="{FD7897AD-38A1-DA41-80ED-4995F98A71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448" y="4955877"/>
            <a:ext cx="4914900" cy="927100"/>
          </a:xfrm>
          <a:prstGeom prst="rect">
            <a:avLst/>
          </a:prstGeom>
        </p:spPr>
      </p:pic>
      <p:pic>
        <p:nvPicPr>
          <p:cNvPr id="10" name="Picture 7" descr="temp_3Dslice.png">
            <a:extLst>
              <a:ext uri="{FF2B5EF4-FFF2-40B4-BE49-F238E27FC236}">
                <a16:creationId xmlns:a16="http://schemas.microsoft.com/office/drawing/2014/main" id="{D7703898-5F96-D344-A1E4-85A848F0600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7038" t="21089" r="40648" b="19846"/>
          <a:stretch>
            <a:fillRect/>
          </a:stretch>
        </p:blipFill>
        <p:spPr bwMode="auto">
          <a:xfrm>
            <a:off x="8363853" y="1895417"/>
            <a:ext cx="2270643" cy="4534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49001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1957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A7B8E-E8E7-C940-A8E7-00066C18B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Solve for the stress from the strain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8E989-B394-1B47-B414-17F732EDE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10972800" cy="1571246"/>
          </a:xfrm>
        </p:spPr>
        <p:txBody>
          <a:bodyPr/>
          <a:lstStyle/>
          <a:p>
            <a:r>
              <a:rPr lang="en-US" dirty="0"/>
              <a:t>Assume isotropic materials</a:t>
            </a:r>
          </a:p>
          <a:p>
            <a:r>
              <a:rPr lang="en-US" dirty="0"/>
              <a:t>The hoop strain is included in the calculation of the stress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FEB6B-CD11-A842-96DF-21035E8B0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6" name="Picture 5" descr="latex-image-1.pdf">
            <a:extLst>
              <a:ext uri="{FF2B5EF4-FFF2-40B4-BE49-F238E27FC236}">
                <a16:creationId xmlns:a16="http://schemas.microsoft.com/office/drawing/2014/main" id="{45A0E69B-6BBF-5441-A8DA-3A4052CFC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744" y="3812146"/>
            <a:ext cx="8001000" cy="123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210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91307-3824-C543-AB7F-ADF93E824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simplify the problem to be 1D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0E75F-BDF3-D247-B981-9F35E4CFA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19" y="3202096"/>
            <a:ext cx="10972800" cy="2127906"/>
          </a:xfrm>
        </p:spPr>
        <p:txBody>
          <a:bodyPr/>
          <a:lstStyle/>
          <a:p>
            <a:r>
              <a:rPr lang="en-US" dirty="0"/>
              <a:t>No change in Z: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A0A9E-EDF6-2F43-8DFA-777913067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5" name="Picture 4" descr="latex-image-1.pdf">
            <a:extLst>
              <a:ext uri="{FF2B5EF4-FFF2-40B4-BE49-F238E27FC236}">
                <a16:creationId xmlns:a16="http://schemas.microsoft.com/office/drawing/2014/main" id="{F13CB1A3-DFCF-E84F-97B4-3983A43020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603" y="2049277"/>
            <a:ext cx="2717800" cy="533400"/>
          </a:xfrm>
          <a:prstGeom prst="rect">
            <a:avLst/>
          </a:prstGeom>
        </p:spPr>
      </p:pic>
      <p:pic>
        <p:nvPicPr>
          <p:cNvPr id="6" name="Picture 5" descr="latex-image-1.pdf">
            <a:extLst>
              <a:ext uri="{FF2B5EF4-FFF2-40B4-BE49-F238E27FC236}">
                <a16:creationId xmlns:a16="http://schemas.microsoft.com/office/drawing/2014/main" id="{8C5CF162-EF89-D74B-B8D7-F828CA0400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994" y="2722741"/>
            <a:ext cx="1028700" cy="203200"/>
          </a:xfrm>
          <a:prstGeom prst="rect">
            <a:avLst/>
          </a:prstGeom>
        </p:spPr>
      </p:pic>
      <p:pic>
        <p:nvPicPr>
          <p:cNvPr id="7" name="Picture 6" descr="latex-image-1.pdf">
            <a:extLst>
              <a:ext uri="{FF2B5EF4-FFF2-40B4-BE49-F238E27FC236}">
                <a16:creationId xmlns:a16="http://schemas.microsoft.com/office/drawing/2014/main" id="{B3E60D03-24EF-0E4F-AB00-1B7248B304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419" y="2661668"/>
            <a:ext cx="2053590" cy="321310"/>
          </a:xfrm>
          <a:prstGeom prst="rect">
            <a:avLst/>
          </a:prstGeom>
        </p:spPr>
      </p:pic>
      <p:pic>
        <p:nvPicPr>
          <p:cNvPr id="8" name="Picture 7" descr="latex-image-1.pdf">
            <a:extLst>
              <a:ext uri="{FF2B5EF4-FFF2-40B4-BE49-F238E27FC236}">
                <a16:creationId xmlns:a16="http://schemas.microsoft.com/office/drawing/2014/main" id="{9458A795-BA0C-F148-A6F6-8CEA551FE0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377" y="2200218"/>
            <a:ext cx="2730500" cy="279400"/>
          </a:xfrm>
          <a:prstGeom prst="rect">
            <a:avLst/>
          </a:prstGeom>
        </p:spPr>
      </p:pic>
      <p:pic>
        <p:nvPicPr>
          <p:cNvPr id="9" name="Picture 8" descr="latex-image-1.pdf">
            <a:extLst>
              <a:ext uri="{FF2B5EF4-FFF2-40B4-BE49-F238E27FC236}">
                <a16:creationId xmlns:a16="http://schemas.microsoft.com/office/drawing/2014/main" id="{E3A4E809-B45A-954F-923A-BA8BDCAAC56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8852"/>
          <a:stretch/>
        </p:blipFill>
        <p:spPr>
          <a:xfrm>
            <a:off x="1584390" y="4008388"/>
            <a:ext cx="3098426" cy="622300"/>
          </a:xfrm>
          <a:prstGeom prst="rect">
            <a:avLst/>
          </a:prstGeom>
        </p:spPr>
      </p:pic>
      <p:pic>
        <p:nvPicPr>
          <p:cNvPr id="10" name="Picture 9" descr="latex-image-1.pdf">
            <a:extLst>
              <a:ext uri="{FF2B5EF4-FFF2-40B4-BE49-F238E27FC236}">
                <a16:creationId xmlns:a16="http://schemas.microsoft.com/office/drawing/2014/main" id="{FA6A8114-BCBE-7F48-BE07-0C41B37B7C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09" y="4246569"/>
            <a:ext cx="2730500" cy="2794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7671C2DB-7367-D541-9940-7F3D92AC198C}"/>
              </a:ext>
            </a:extLst>
          </p:cNvPr>
          <p:cNvGrpSpPr/>
          <p:nvPr/>
        </p:nvGrpSpPr>
        <p:grpSpPr>
          <a:xfrm>
            <a:off x="5017753" y="4061928"/>
            <a:ext cx="2629141" cy="648682"/>
            <a:chOff x="1617503" y="3054713"/>
            <a:chExt cx="2269568" cy="53150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FDBCF9E-34E9-064F-875C-362C186AF5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8389" r="38653" b="10303"/>
            <a:stretch/>
          </p:blipFill>
          <p:spPr>
            <a:xfrm>
              <a:off x="1617503" y="3054713"/>
              <a:ext cx="1847767" cy="53150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BB83F34-12D5-B943-B136-D61AE35EB5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5038" t="18712" b="20608"/>
            <a:stretch/>
          </p:blipFill>
          <p:spPr>
            <a:xfrm>
              <a:off x="3436407" y="3122187"/>
              <a:ext cx="450664" cy="396656"/>
            </a:xfrm>
            <a:prstGeom prst="rect">
              <a:avLst/>
            </a:prstGeom>
          </p:spPr>
        </p:pic>
      </p:grpSp>
      <p:pic>
        <p:nvPicPr>
          <p:cNvPr id="14" name="Picture 13" descr="latex-image-1.pdf">
            <a:extLst>
              <a:ext uri="{FF2B5EF4-FFF2-40B4-BE49-F238E27FC236}">
                <a16:creationId xmlns:a16="http://schemas.microsoft.com/office/drawing/2014/main" id="{C5B09682-1B58-2D43-BE17-7E6B584B67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203" y="5403354"/>
            <a:ext cx="1828800" cy="622300"/>
          </a:xfrm>
          <a:prstGeom prst="rect">
            <a:avLst/>
          </a:prstGeom>
        </p:spPr>
      </p:pic>
      <p:pic>
        <p:nvPicPr>
          <p:cNvPr id="15" name="Picture 14" descr="latex-image-1.pdf">
            <a:extLst>
              <a:ext uri="{FF2B5EF4-FFF2-40B4-BE49-F238E27FC236}">
                <a16:creationId xmlns:a16="http://schemas.microsoft.com/office/drawing/2014/main" id="{1444CCA8-70BB-E74E-AD8C-C31B6EEB2F9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577" y="5420868"/>
            <a:ext cx="51181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06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36D1F-E758-8047-A7B5-7CB665C8C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the strain and stress in the pellet for 1D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11C9B-CFE5-FE4C-905A-6AEBAC3868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Assume the radial displacement in the fuel pellet is </a:t>
            </a:r>
            <a:r>
              <a:rPr lang="en-US" dirty="0" err="1"/>
              <a:t>u</a:t>
            </a:r>
            <a:r>
              <a:rPr lang="en-US" baseline="-25000" dirty="0" err="1"/>
              <a:t>r</a:t>
            </a:r>
            <a:r>
              <a:rPr lang="en-US" dirty="0"/>
              <a:t>(r) = 0.05r cm.</a:t>
            </a:r>
          </a:p>
          <a:p>
            <a:r>
              <a:rPr lang="en-US" dirty="0"/>
              <a:t>What is the strain tensor at the center and at the outer edge?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are dealing with UO</a:t>
            </a:r>
            <a:r>
              <a:rPr lang="en-US" baseline="-25000" dirty="0"/>
              <a:t>2</a:t>
            </a:r>
            <a:r>
              <a:rPr lang="en-US" dirty="0"/>
              <a:t>, so E = 200 </a:t>
            </a:r>
            <a:r>
              <a:rPr lang="en-US" dirty="0" err="1"/>
              <a:t>GPa</a:t>
            </a:r>
            <a:r>
              <a:rPr lang="en-US" dirty="0"/>
              <a:t> and </a:t>
            </a:r>
            <a:r>
              <a:rPr lang="en-US" dirty="0" err="1"/>
              <a:t>ν</a:t>
            </a:r>
            <a:r>
              <a:rPr lang="en-US" dirty="0"/>
              <a:t> = 0.345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C</a:t>
            </a:r>
            <a:r>
              <a:rPr lang="en-US" baseline="-25000" dirty="0"/>
              <a:t>11</a:t>
            </a:r>
            <a:r>
              <a:rPr lang="en-US" dirty="0"/>
              <a:t> = E (1 – </a:t>
            </a:r>
            <a:r>
              <a:rPr lang="en-US" dirty="0" err="1"/>
              <a:t>ν</a:t>
            </a:r>
            <a:r>
              <a:rPr lang="en-US" dirty="0"/>
              <a:t>)/((1+ν)( 1–2 </a:t>
            </a:r>
            <a:r>
              <a:rPr lang="en-US" dirty="0" err="1"/>
              <a:t>ν</a:t>
            </a:r>
            <a:r>
              <a:rPr lang="en-US" dirty="0"/>
              <a:t>)) = 200*(1–0.345)/(1.345*(1–2*.345)) = 314.2 </a:t>
            </a:r>
            <a:r>
              <a:rPr lang="en-US" dirty="0" err="1"/>
              <a:t>Gpa</a:t>
            </a:r>
            <a:endParaRPr lang="en-US" dirty="0"/>
          </a:p>
          <a:p>
            <a:pPr lvl="1"/>
            <a:r>
              <a:rPr lang="en-US" dirty="0"/>
              <a:t>C</a:t>
            </a:r>
            <a:r>
              <a:rPr lang="en-US" baseline="-25000" dirty="0"/>
              <a:t>12</a:t>
            </a:r>
            <a:r>
              <a:rPr lang="en-US" dirty="0"/>
              <a:t> = E </a:t>
            </a:r>
            <a:r>
              <a:rPr lang="en-US" dirty="0" err="1"/>
              <a:t>ν</a:t>
            </a:r>
            <a:r>
              <a:rPr lang="en-US" dirty="0"/>
              <a:t>/((1+ν)( 1–2 </a:t>
            </a:r>
            <a:r>
              <a:rPr lang="en-US" dirty="0" err="1"/>
              <a:t>ν</a:t>
            </a:r>
            <a:r>
              <a:rPr lang="en-US" dirty="0"/>
              <a:t>)) = 200*0.345/(1.345*(1–2*.345)) = 165.5 </a:t>
            </a:r>
            <a:r>
              <a:rPr lang="en-US" dirty="0" err="1"/>
              <a:t>Gpa</a:t>
            </a:r>
            <a:endParaRPr lang="en-US" dirty="0"/>
          </a:p>
          <a:p>
            <a:r>
              <a:rPr lang="en-US" dirty="0"/>
              <a:t>Now we can calculate the stresses</a:t>
            </a:r>
          </a:p>
          <a:p>
            <a:pPr lvl="1"/>
            <a:r>
              <a:rPr lang="en-US" dirty="0" err="1"/>
              <a:t>σ</a:t>
            </a:r>
            <a:r>
              <a:rPr lang="en-US" baseline="-25000" dirty="0" err="1"/>
              <a:t>rr</a:t>
            </a:r>
            <a:r>
              <a:rPr lang="en-US" dirty="0"/>
              <a:t> = 0.05*314.2 + 0.05*165.5 = 23.98 </a:t>
            </a:r>
            <a:r>
              <a:rPr lang="en-US" dirty="0" err="1"/>
              <a:t>GPa</a:t>
            </a:r>
            <a:endParaRPr lang="en-US" dirty="0"/>
          </a:p>
          <a:p>
            <a:pPr lvl="1"/>
            <a:r>
              <a:rPr lang="en-US" dirty="0" err="1"/>
              <a:t>σ</a:t>
            </a:r>
            <a:r>
              <a:rPr lang="en-US" baseline="-25000" dirty="0" err="1"/>
              <a:t>θθ</a:t>
            </a:r>
            <a:r>
              <a:rPr lang="en-US" dirty="0"/>
              <a:t> = 0.05*314.2 + 0.05*165.5 = 23.98 </a:t>
            </a:r>
            <a:r>
              <a:rPr lang="en-US" dirty="0" err="1"/>
              <a:t>GPa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0E9A05-76DE-354E-91AD-9D840AAC0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5" name="Picture 4" descr="latex-image-1.pdf">
            <a:extLst>
              <a:ext uri="{FF2B5EF4-FFF2-40B4-BE49-F238E27FC236}">
                <a16:creationId xmlns:a16="http://schemas.microsoft.com/office/drawing/2014/main" id="{0C31FBF3-A63A-AF4F-AC64-5527BDB6C3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800" y="2823881"/>
            <a:ext cx="1550912" cy="527741"/>
          </a:xfrm>
          <a:prstGeom prst="rect">
            <a:avLst/>
          </a:prstGeom>
        </p:spPr>
      </p:pic>
      <p:pic>
        <p:nvPicPr>
          <p:cNvPr id="6" name="Picture 5" descr="latex-image-1.pdf">
            <a:extLst>
              <a:ext uri="{FF2B5EF4-FFF2-40B4-BE49-F238E27FC236}">
                <a16:creationId xmlns:a16="http://schemas.microsoft.com/office/drawing/2014/main" id="{79D9D4A1-F41B-C448-BEF5-0FC6925212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338" y="2823881"/>
            <a:ext cx="1540142" cy="527741"/>
          </a:xfrm>
          <a:prstGeom prst="rect">
            <a:avLst/>
          </a:prstGeom>
        </p:spPr>
      </p:pic>
      <p:pic>
        <p:nvPicPr>
          <p:cNvPr id="7" name="Picture 6" descr="latex-image-1.pdf">
            <a:extLst>
              <a:ext uri="{FF2B5EF4-FFF2-40B4-BE49-F238E27FC236}">
                <a16:creationId xmlns:a16="http://schemas.microsoft.com/office/drawing/2014/main" id="{CB843610-6111-554F-8147-80A3F32CFD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711" y="3737711"/>
            <a:ext cx="4561253" cy="55459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09643D7-4868-6143-B38C-B48118A08789}"/>
                  </a:ext>
                </a:extLst>
              </p:cNvPr>
              <p:cNvSpPr/>
              <p:nvPr/>
            </p:nvSpPr>
            <p:spPr>
              <a:xfrm>
                <a:off x="7328688" y="5342965"/>
                <a:ext cx="1609124" cy="5542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3.98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23.98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09643D7-4868-6143-B38C-B48118A0878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8688" y="5342965"/>
                <a:ext cx="1609124" cy="554254"/>
              </a:xfrm>
              <a:prstGeom prst="rect">
                <a:avLst/>
              </a:prstGeom>
              <a:blipFill>
                <a:blip r:embed="rId5"/>
                <a:stretch>
                  <a:fillRect b="-45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943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AE9E-F1F4-2848-B301-6A7671E20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7AFD4-C10F-0849-9920-AFB3F2BD4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 the stress and strain tensors in the center and at the outer edge (r = 0.5 cm) in 1D axisymmetric coordinates in a fuel pellet with </a:t>
            </a:r>
            <a:r>
              <a:rPr lang="en-US" dirty="0" err="1"/>
              <a:t>u</a:t>
            </a:r>
            <a:r>
              <a:rPr lang="en-US" baseline="-25000" dirty="0" err="1"/>
              <a:t>r</a:t>
            </a:r>
            <a:r>
              <a:rPr lang="en-US" dirty="0"/>
              <a:t>(r) = r</a:t>
            </a:r>
            <a:r>
              <a:rPr lang="en-US" baseline="30000" dirty="0"/>
              <a:t>2</a:t>
            </a:r>
            <a:r>
              <a:rPr lang="en-US" dirty="0"/>
              <a:t>/5. C</a:t>
            </a:r>
            <a:r>
              <a:rPr lang="en-US" baseline="-25000" dirty="0"/>
              <a:t>11</a:t>
            </a:r>
            <a:r>
              <a:rPr lang="en-US" dirty="0"/>
              <a:t> = </a:t>
            </a:r>
            <a:r>
              <a:rPr lang="it-IT" dirty="0"/>
              <a:t>314.2 </a:t>
            </a:r>
            <a:r>
              <a:rPr lang="it-IT" dirty="0" err="1"/>
              <a:t>Gpa</a:t>
            </a:r>
            <a:r>
              <a:rPr lang="it-IT" dirty="0"/>
              <a:t>, C</a:t>
            </a:r>
            <a:r>
              <a:rPr lang="it-IT" baseline="-25000" dirty="0"/>
              <a:t>12</a:t>
            </a:r>
            <a:r>
              <a:rPr lang="it-IT" dirty="0"/>
              <a:t> = 165.5 </a:t>
            </a:r>
            <a:r>
              <a:rPr lang="it-IT" dirty="0" err="1"/>
              <a:t>Gpa</a:t>
            </a:r>
            <a:r>
              <a:rPr lang="it-IT" dirty="0"/>
              <a:t>.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815A21-A478-7E44-BDD7-D1FB7A4E7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5" name="Picture 4" descr="latex-image-1.pdf">
            <a:extLst>
              <a:ext uri="{FF2B5EF4-FFF2-40B4-BE49-F238E27FC236}">
                <a16:creationId xmlns:a16="http://schemas.microsoft.com/office/drawing/2014/main" id="{4B7C2BDA-30FD-C540-984D-0E70C39C1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2930322"/>
            <a:ext cx="1828800" cy="6223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EF33444-7889-9745-A152-15D84B373AC2}"/>
              </a:ext>
            </a:extLst>
          </p:cNvPr>
          <p:cNvSpPr/>
          <p:nvPr/>
        </p:nvSpPr>
        <p:spPr>
          <a:xfrm>
            <a:off x="1782501" y="3676591"/>
            <a:ext cx="8657864" cy="2862322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First, calculate the strain tensor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/>
              <a:t>ε</a:t>
            </a:r>
            <a:r>
              <a:rPr lang="en-US" baseline="-25000" dirty="0" err="1"/>
              <a:t>rr</a:t>
            </a:r>
            <a:r>
              <a:rPr lang="en-US" dirty="0"/>
              <a:t> = </a:t>
            </a:r>
            <a:r>
              <a:rPr lang="en-US" dirty="0" err="1"/>
              <a:t>u</a:t>
            </a:r>
            <a:r>
              <a:rPr lang="en-US" baseline="-25000" dirty="0" err="1"/>
              <a:t>r,r</a:t>
            </a:r>
            <a:r>
              <a:rPr lang="en-US" dirty="0"/>
              <a:t> = 2r/5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/>
              <a:t>ε</a:t>
            </a:r>
            <a:r>
              <a:rPr lang="en-US" baseline="-25000" dirty="0" err="1"/>
              <a:t>θθ</a:t>
            </a:r>
            <a:r>
              <a:rPr lang="en-US" dirty="0"/>
              <a:t> = </a:t>
            </a:r>
            <a:r>
              <a:rPr lang="en-US" dirty="0" err="1"/>
              <a:t>u</a:t>
            </a:r>
            <a:r>
              <a:rPr lang="en-US" baseline="-25000" dirty="0" err="1"/>
              <a:t>r</a:t>
            </a:r>
            <a:r>
              <a:rPr lang="en-US" dirty="0"/>
              <a:t>/4 = r/5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At the center there is no strain; at the outer edge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To calculate the stress, convert to a strain vector and multiply by elastic constant matrix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The stress in the center is zero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On the outer edge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σ</a:t>
            </a:r>
            <a:r>
              <a:rPr lang="en-US" baseline="-25000" dirty="0" err="1"/>
              <a:t>rr</a:t>
            </a:r>
            <a:r>
              <a:rPr lang="en-US" dirty="0"/>
              <a:t> = 0.2*314.2 + 0.1*165.5 = 79.4 </a:t>
            </a:r>
            <a:r>
              <a:rPr lang="en-US" dirty="0" err="1"/>
              <a:t>GPa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σ</a:t>
            </a:r>
            <a:r>
              <a:rPr lang="en-US" baseline="-25000" dirty="0" err="1"/>
              <a:t>θθ</a:t>
            </a:r>
            <a:r>
              <a:rPr lang="en-US" dirty="0"/>
              <a:t> = 0.1*314.2 + 0.2*165.5 = 64.52 </a:t>
            </a:r>
            <a:r>
              <a:rPr lang="en-US" dirty="0" err="1"/>
              <a:t>GPa</a:t>
            </a:r>
            <a:endParaRPr lang="en-US" dirty="0"/>
          </a:p>
        </p:txBody>
      </p:sp>
      <p:pic>
        <p:nvPicPr>
          <p:cNvPr id="8" name="Picture 7" descr="latex-image-1.pdf">
            <a:extLst>
              <a:ext uri="{FF2B5EF4-FFF2-40B4-BE49-F238E27FC236}">
                <a16:creationId xmlns:a16="http://schemas.microsoft.com/office/drawing/2014/main" id="{45CCADDB-787B-7142-AF4C-838966A4A9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2284" y="4368749"/>
            <a:ext cx="14097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412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114A9-68E9-1D42-B724-D8ADC1FCB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primary tool for solving all thermomechanics problems is the finite element method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4C2411-E12E-A64D-899F-E3AD1AEFF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447FCFA-CC75-1440-BDFD-C99D3807BD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Finite difference</a:t>
            </a:r>
          </a:p>
          <a:p>
            <a:pPr lvl="1"/>
            <a:r>
              <a:rPr lang="en-US" dirty="0"/>
              <a:t>Can solve the heat conduction equation</a:t>
            </a:r>
          </a:p>
          <a:p>
            <a:pPr lvl="1"/>
            <a:r>
              <a:rPr lang="en-US" dirty="0"/>
              <a:t>Can’t easily solve the mechanics equations</a:t>
            </a:r>
          </a:p>
          <a:p>
            <a:r>
              <a:rPr lang="en-US" b="1" dirty="0"/>
              <a:t>Finite Volume</a:t>
            </a:r>
          </a:p>
          <a:p>
            <a:pPr lvl="1"/>
            <a:r>
              <a:rPr lang="en-US" dirty="0"/>
              <a:t>Can solve the heat conduction equation</a:t>
            </a:r>
          </a:p>
          <a:p>
            <a:pPr lvl="1"/>
            <a:r>
              <a:rPr lang="en-US" dirty="0"/>
              <a:t>Can’t easily solve the mechanics equations</a:t>
            </a:r>
          </a:p>
          <a:p>
            <a:r>
              <a:rPr lang="en-US" b="1" dirty="0"/>
              <a:t>Finite Element</a:t>
            </a:r>
          </a:p>
          <a:p>
            <a:pPr lvl="1"/>
            <a:r>
              <a:rPr lang="en-US" dirty="0"/>
              <a:t>Can solve the heat conduction equation</a:t>
            </a:r>
          </a:p>
          <a:p>
            <a:pPr lvl="1"/>
            <a:r>
              <a:rPr lang="en-US" dirty="0"/>
              <a:t>Can solve the mechanics equations</a:t>
            </a:r>
          </a:p>
          <a:p>
            <a:pPr lvl="1"/>
            <a:r>
              <a:rPr lang="en-US" dirty="0"/>
              <a:t>Can handle any geometry</a:t>
            </a:r>
          </a:p>
          <a:p>
            <a:pPr lvl="1"/>
            <a:r>
              <a:rPr lang="en-US" dirty="0"/>
              <a:t>Can handle any boundary condition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2B9A1F-583C-3D40-945A-AD1295D61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8546" y="4689161"/>
            <a:ext cx="1348927" cy="12327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23184F-C825-9647-97C6-AAAF641F1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0462" y="3521988"/>
            <a:ext cx="2492163" cy="8307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3A6AE9-23C2-AA42-8078-17E95B6C8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8547" y="2160495"/>
            <a:ext cx="1850394" cy="1162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822941"/>
      </p:ext>
    </p:extLst>
  </p:cSld>
  <p:clrMapOvr>
    <a:masterClrMapping/>
  </p:clrMapOvr>
</p:sld>
</file>

<file path=ppt/theme/theme1.xml><?xml version="1.0" encoding="utf-8"?>
<a:theme xmlns:a="http://schemas.openxmlformats.org/drawingml/2006/main" name="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627</Words>
  <Application>Microsoft Macintosh PowerPoint</Application>
  <PresentationFormat>Widescreen</PresentationFormat>
  <Paragraphs>100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ＭＳ Ｐゴシック</vt:lpstr>
      <vt:lpstr>Arial</vt:lpstr>
      <vt:lpstr>Calibri</vt:lpstr>
      <vt:lpstr>Cambria Math</vt:lpstr>
      <vt:lpstr>NCStateU-horizontal-left-logo</vt:lpstr>
      <vt:lpstr>Thermo-Mechanics</vt:lpstr>
      <vt:lpstr>Last Time</vt:lpstr>
      <vt:lpstr>Now we can solve the temperature and the displacement vector for the full thermomechanical problem</vt:lpstr>
      <vt:lpstr>Assuming problem is axisymmetric</vt:lpstr>
      <vt:lpstr>Solve for the stress from the strain</vt:lpstr>
      <vt:lpstr>Further simplify the problem to be 1D</vt:lpstr>
      <vt:lpstr>Determine the strain and stress in the pellet for 1D case</vt:lpstr>
      <vt:lpstr>Example problem</vt:lpstr>
      <vt:lpstr>The primary tool for solving all thermomechanics problems is the finite element method</vt:lpstr>
      <vt:lpstr>The 1D thermomechanics problem definition</vt:lpstr>
      <vt:lpstr>PowerPoint Presentation</vt:lpstr>
      <vt:lpstr>Comparison to analytical theory</vt:lpstr>
      <vt:lpstr>There are various available tools for solving coupled thermomechanical problems with FEM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Thermo-Mechanics</dc:title>
  <dc:creator>Benjamin Beeler</dc:creator>
  <cp:lastModifiedBy>Benjamin Beeler</cp:lastModifiedBy>
  <cp:revision>9</cp:revision>
  <dcterms:created xsi:type="dcterms:W3CDTF">2020-02-10T19:55:05Z</dcterms:created>
  <dcterms:modified xsi:type="dcterms:W3CDTF">2020-02-11T17:03:57Z</dcterms:modified>
</cp:coreProperties>
</file>

<file path=docProps/thumbnail.jpeg>
</file>